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3"/>
  </p:notesMasterIdLst>
  <p:sldIdLst>
    <p:sldId id="256" r:id="rId2"/>
    <p:sldId id="289" r:id="rId3"/>
    <p:sldId id="279" r:id="rId4"/>
    <p:sldId id="280" r:id="rId5"/>
    <p:sldId id="281" r:id="rId6"/>
    <p:sldId id="282" r:id="rId7"/>
    <p:sldId id="285" r:id="rId8"/>
    <p:sldId id="287" r:id="rId9"/>
    <p:sldId id="288" r:id="rId10"/>
    <p:sldId id="28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0000"/>
    <a:srgbClr val="2B6C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02" y="-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68DA8-61F4-41D8-B545-D91374FAF08A}" type="datetimeFigureOut">
              <a:rPr lang="ru-RU" smtClean="0"/>
              <a:t>12.05.2021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5B31E-564F-4C16-9E66-68516C662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23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A8CA-B83C-46BC-AB0C-7097AB8EAFBD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63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4C8A-B8DC-4F91-B92C-53F48BC9A727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461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A6F4B-E13B-4229-BB99-573B8803FFC5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57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E2B5A-602E-4C13-82A6-CE65099BF0CB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0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64EB6-C096-4BBD-8B7E-1E2D6DCB165D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643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1725-4200-4F26-A81D-998EB1ECA6CC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79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B285-37B9-492A-9184-808133EFD5E1}" type="datetime1">
              <a:rPr lang="ru-RU" smtClean="0"/>
              <a:t>12.05.2021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73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839D-C175-46B2-91D4-69201A95D31D}" type="datetime1">
              <a:rPr lang="ru-RU" smtClean="0"/>
              <a:t>12.05.2021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689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764E3-741D-45BD-B2BB-84829A687BBF}" type="datetime1">
              <a:rPr lang="ru-RU" smtClean="0"/>
              <a:t>12.05.2021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517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4CB1C-8420-48C4-8B00-5445D7B0C127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79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71FEB-5920-4C79-91AA-EBADAC8DEFDE}" type="datetime1">
              <a:rPr lang="ru-RU" smtClean="0"/>
              <a:t>12.05.2021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218F2-5221-4709-829A-B3B836784DE1}" type="datetime1">
              <a:rPr lang="ru-RU" smtClean="0"/>
              <a:t>12.05.2021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2021-05-06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3FCFE-486D-4988-90A1-787C50418D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48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md-engineering.com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D1B6367-3609-4DB4-B0DD-3CB8F4B44BCE}"/>
              </a:ext>
            </a:extLst>
          </p:cNvPr>
          <p:cNvSpPr txBox="1"/>
          <p:nvPr/>
        </p:nvSpPr>
        <p:spPr>
          <a:xfrm>
            <a:off x="770868" y="1711682"/>
            <a:ext cx="4041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Математическая модель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охлаждения листового проката 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при термомеханической</a:t>
            </a:r>
            <a:b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обработке 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OHLA </a:t>
            </a:r>
            <a:r>
              <a:rPr lang="ru-RU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(версия 4)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734EFC-F48B-46CF-9085-37FF8A40F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68" y="5249845"/>
            <a:ext cx="1301772" cy="1106506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8835B9BE-D8D0-4A9C-AD1D-518844A5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2021-05-06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4EEA643-18EE-442D-8FA9-28C597743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382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5B4645-6F54-45A3-97D7-49BDDBAC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04883" y="6356351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8374017-C901-4B14-8747-B0CA45347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77E0BB-A590-4E4B-8CB5-98A025A80A4A}"/>
              </a:ext>
            </a:extLst>
          </p:cNvPr>
          <p:cNvSpPr txBox="1">
            <a:spLocks/>
          </p:cNvSpPr>
          <p:nvPr/>
        </p:nvSpPr>
        <p:spPr>
          <a:xfrm>
            <a:off x="608153" y="467784"/>
            <a:ext cx="5915025" cy="491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C40C8E-18FC-4437-975E-24CAA5A2B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7D180BB-A6F4-4891-A629-50514A9E49E7}"/>
              </a:ext>
            </a:extLst>
          </p:cNvPr>
          <p:cNvSpPr txBox="1"/>
          <p:nvPr/>
        </p:nvSpPr>
        <p:spPr>
          <a:xfrm>
            <a:off x="608153" y="1059943"/>
            <a:ext cx="3906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Область применимости </a:t>
            </a:r>
            <a:r>
              <a:rPr lang="en-US" sz="1600" dirty="0">
                <a:latin typeface="Arial Black" panose="020B0A04020102020204" pitchFamily="34" charset="0"/>
              </a:rPr>
              <a:t>OHLA 4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8F865D-E195-4E40-8BAD-CDD172F0F36E}"/>
              </a:ext>
            </a:extLst>
          </p:cNvPr>
          <p:cNvSpPr txBox="1"/>
          <p:nvPr/>
        </p:nvSpPr>
        <p:spPr>
          <a:xfrm>
            <a:off x="608152" y="1425437"/>
            <a:ext cx="4090848" cy="5712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составу оборудования участка охлаждения: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Устройства подачи охлаждающей воды: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U-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образные трубки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переливные баки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патрубки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форсунки (конусные, плоскофакельные)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щелевые баки (в т.ч. «водяной нож»)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Устройства обработки и транспортировки: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правѝльные ролики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задающие / тянущие ролики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транспортные ролики / рольганг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Сепараторы (для удаления воды с поверхности):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пневмосдув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гидросдув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верхние ролики</a:t>
            </a:r>
          </a:p>
          <a:p>
            <a:pPr>
              <a:spcBef>
                <a:spcPts val="6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компоновке оборудования: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произвольный набор и расположение указанных выше элементов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характеру движения листа: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постоянной скоростью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заданным изменением скорости во времени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q"/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505C22-EBCE-434E-BEFF-FC53B7DC9C66}"/>
              </a:ext>
            </a:extLst>
          </p:cNvPr>
          <p:cNvSpPr txBox="1"/>
          <p:nvPr/>
        </p:nvSpPr>
        <p:spPr>
          <a:xfrm>
            <a:off x="4749614" y="1434589"/>
            <a:ext cx="4103046" cy="5308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типоразмеру продукции: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полосы,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толстые листы,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плиты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охлаждаемому материалу: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углеродистая сталь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низколегированная сталь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среднелегированная сталь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высоколегированная сталь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охлаждаемой поверхности: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окалиной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без окалины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типу охлаждающей жидкости: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вода с температурой от 5 до 100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видам термомеханической обработки: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ускоренное охлаждение (ACC)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прямая закалка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DQ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прерванное ускоренное охлаждение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ACCI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прямая закалка с самоотпуском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DQST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закалка с отдельного нагрева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закалка с отдельного нагрева с самоотпуском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QST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4000"/>
              </a:lnSpc>
            </a:pP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943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F24A943-8640-4BFF-810D-4F7AD092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86359" y="6356351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426D91-73CB-48B4-B84E-6A0C9B323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58A70A8-6E74-4135-93DD-9DDB5B2A4803}"/>
              </a:ext>
            </a:extLst>
          </p:cNvPr>
          <p:cNvSpPr txBox="1">
            <a:spLocks/>
          </p:cNvSpPr>
          <p:nvPr/>
        </p:nvSpPr>
        <p:spPr>
          <a:xfrm>
            <a:off x="608153" y="467784"/>
            <a:ext cx="5915025" cy="491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B851E7F-6453-4627-9B0D-AFBC56164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33A4B4F-218E-4D99-9CC6-E2D922E08CA2}"/>
              </a:ext>
            </a:extLst>
          </p:cNvPr>
          <p:cNvSpPr/>
          <p:nvPr/>
        </p:nvSpPr>
        <p:spPr>
          <a:xfrm>
            <a:off x="608153" y="1336865"/>
            <a:ext cx="4572000" cy="38164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  <a:cs typeface="Arial" panose="020B0604020202020204" pitchFamily="34" charset="0"/>
              </a:rPr>
              <a:t>Контакты</a:t>
            </a:r>
          </a:p>
          <a:p>
            <a:endParaRPr lang="ru-RU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ООО «ОМД-инжиниринг»</a:t>
            </a:r>
            <a:endParaRPr lang="en-US" sz="1600" b="1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en-US" sz="16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Головной офис</a:t>
            </a:r>
            <a:endParaRPr lang="en-US" sz="1600" dirty="0">
              <a:solidFill>
                <a:schemeClr val="bg2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Ул. Владимира Мономаха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д.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 o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303,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Днепр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Украина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49000</a:t>
            </a: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Контактный телефон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+38 (056) 789-87-60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E-mail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office@omd-engineering.com</a:t>
            </a:r>
            <a:endParaRPr 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Web-site</a:t>
            </a:r>
          </a:p>
          <a:p>
            <a:r>
              <a:rPr lang="en-US" sz="1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http:\\omd-engineering.com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967833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1CA5ACA5-2550-436C-828E-21D8299F0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7148" y="6356351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707C9C1-63B8-45D5-AF77-AB103896F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5583932-720D-49BE-A36C-2546EB891AEB}"/>
              </a:ext>
            </a:extLst>
          </p:cNvPr>
          <p:cNvSpPr txBox="1">
            <a:spLocks/>
          </p:cNvSpPr>
          <p:nvPr/>
        </p:nvSpPr>
        <p:spPr>
          <a:xfrm>
            <a:off x="608153" y="467784"/>
            <a:ext cx="5915025" cy="49185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151FD6-9FE5-4E25-86A8-D64F925A2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C750D834-E869-4954-A9A1-63287F867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859302"/>
              </p:ext>
            </p:extLst>
          </p:nvPr>
        </p:nvGraphicFramePr>
        <p:xfrm>
          <a:off x="770467" y="1397000"/>
          <a:ext cx="6849533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3333">
                  <a:extLst>
                    <a:ext uri="{9D8B030D-6E8A-4147-A177-3AD203B41FA5}">
                      <a16:colId xmlns:a16="http://schemas.microsoft.com/office/drawing/2014/main" val="1528550021"/>
                    </a:ext>
                  </a:extLst>
                </a:gridCol>
                <a:gridCol w="5156200">
                  <a:extLst>
                    <a:ext uri="{9D8B030D-6E8A-4147-A177-3AD203B41FA5}">
                      <a16:colId xmlns:a16="http://schemas.microsoft.com/office/drawing/2014/main" val="430588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/>
                      <a:r>
                        <a:rPr lang="ru-RU" sz="16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</a:rPr>
                        <a:t>История модели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75790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Референции / Результаты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6002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5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Преимущества новой версии / Ноу-хау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1758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6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Экспериментальная проверка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284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7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Режимы работы модели / Схема расчета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733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8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Пример прямого расчета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593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9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Пример обратного расчета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7068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10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Область применимости </a:t>
                      </a:r>
                      <a:r>
                        <a:rPr lang="en-US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OHLA 4</a:t>
                      </a:r>
                      <a:endParaRPr lang="ru-RU" sz="1600" b="1" kern="12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6497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 Black" panose="020B0A04020102020204" pitchFamily="34" charset="0"/>
                        </a:rPr>
                        <a:t>11</a:t>
                      </a:r>
                      <a:endParaRPr lang="ru-RU" sz="2400" dirty="0">
                        <a:solidFill>
                          <a:schemeClr val="bg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algn="l" defTabSz="914400" rtl="0" eaLnBrk="1" latinLnBrk="0" hangingPunct="1"/>
                      <a:r>
                        <a:rPr lang="ru-RU" sz="1600" b="1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Контакты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599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5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998235-5201-48A6-9B78-5392CC32A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153" y="467784"/>
            <a:ext cx="5915025" cy="491855"/>
          </a:xfrm>
        </p:spPr>
        <p:txBody>
          <a:bodyPr>
            <a:normAutofit fontScale="90000"/>
          </a:bodyPr>
          <a:lstStyle/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60BB65CA-B778-48C9-B836-31EAA09F9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3828" y="6397877"/>
            <a:ext cx="2314575" cy="273844"/>
          </a:xfrm>
        </p:spPr>
        <p:txBody>
          <a:bodyPr/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50AFA0F6-6CF4-4364-8798-C7EFC2CB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F050B-8E4F-4FA1-8CC6-7319ECCEF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7F26DA-277A-4000-8E26-AEBD962EC91A}"/>
              </a:ext>
            </a:extLst>
          </p:cNvPr>
          <p:cNvSpPr txBox="1"/>
          <p:nvPr/>
        </p:nvSpPr>
        <p:spPr>
          <a:xfrm>
            <a:off x="608153" y="1111438"/>
            <a:ext cx="20842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История модели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81302-20DC-4F62-B9FF-FBFCE4645F13}"/>
              </a:ext>
            </a:extLst>
          </p:cNvPr>
          <p:cNvSpPr txBox="1"/>
          <p:nvPr/>
        </p:nvSpPr>
        <p:spPr>
          <a:xfrm>
            <a:off x="673381" y="6425500"/>
            <a:ext cx="47708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 ранее в составе Донничермета, ЗАО «Спецметаллпром» и НПО «Доникс»</a:t>
            </a:r>
            <a:endParaRPr lang="ru-RU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C634D6-4502-48B2-A909-B5E5A2D0FE5D}"/>
              </a:ext>
            </a:extLst>
          </p:cNvPr>
          <p:cNvSpPr txBox="1"/>
          <p:nvPr/>
        </p:nvSpPr>
        <p:spPr>
          <a:xfrm>
            <a:off x="608154" y="1424096"/>
            <a:ext cx="3884590" cy="1973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Специалисты компании «ОМД-инжиниринг» ведут разработки по моделированию процесса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ускоренного охлаждения листового проката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с конца 1990-х годов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Авторское название модели – </a:t>
            </a:r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OHLA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Разные версии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OHLA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реализованы на 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6 промышленных объектах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в т.ч.: на трех толстолистовых станах (ТЛС), двух роликовых закалочных машинах (РЗМ) и одном широкополосном стане горячей прокатки (ШСГП).</a:t>
            </a:r>
            <a:endParaRPr lang="ru-RU" sz="1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580C4E-AB37-43D6-AE42-5B3048D7D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37" y="1511464"/>
            <a:ext cx="4060870" cy="453855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B936A3C-2E6B-4A57-87B9-ACC993487DE3}"/>
              </a:ext>
            </a:extLst>
          </p:cNvPr>
          <p:cNvSpPr txBox="1"/>
          <p:nvPr/>
        </p:nvSpPr>
        <p:spPr>
          <a:xfrm>
            <a:off x="605903" y="3562818"/>
            <a:ext cx="3752738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Бейгельзимер Э. Е. Математическая модель охлаждения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листового металла в роликовой закалочной машине.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Черная металлургия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Бюлл.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2008. № 8. С. 49-54.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Комплексное программное обеспечение АСУ контролируемого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охлаждения листового проката / Э. Е. Бейгельзимер,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А. Л. Остапенко, А. В. Кузьмин, Д. А. Козленко.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Сталь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2006. № 8. С. 18-23.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Анализ существующего состояния оборудования и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на стане 3600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ISD Huta Czestochowa </a:t>
            </a:r>
            <a:r>
              <a:rPr lang="uk-UA" sz="900" dirty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позиции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их соответствия требованиям получения качественных 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листов на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MULPIC /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ОМД-инжиниринг. </a:t>
            </a:r>
            <a:r>
              <a:rPr lang="uk-UA" sz="900" dirty="0">
                <a:latin typeface="Arial" panose="020B0604020202020204" pitchFamily="34" charset="0"/>
                <a:cs typeface="Arial" panose="020B0604020202020204" pitchFamily="34" charset="0"/>
              </a:rPr>
              <a:t>Техн. отчет по </a:t>
            </a:r>
            <a:br>
              <a:rPr lang="uk-UA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900" dirty="0">
                <a:latin typeface="Arial" panose="020B0604020202020204" pitchFamily="34" charset="0"/>
                <a:cs typeface="Arial" panose="020B0604020202020204" pitchFamily="34" charset="0"/>
              </a:rPr>
              <a:t>договору №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DT/1/2017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(итоговый). Днепр, Украина. 2018. 101 с.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Исследование технологических возможностей роликовых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закалочных машин конструкции НКМЗ / А Л. Остапенко,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Э. Е. Бейгельзимер, Д. А. Козленко и др.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Черная </a:t>
            </a:r>
            <a:b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металлургия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Бюлл.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2014. Вып. 11. С. 62-67.</a:t>
            </a:r>
            <a:endParaRPr lang="ru-RU" sz="9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E76DE9-6EA6-49D2-8295-3C4069F3160E}"/>
              </a:ext>
            </a:extLst>
          </p:cNvPr>
          <p:cNvSpPr txBox="1"/>
          <p:nvPr/>
        </p:nvSpPr>
        <p:spPr>
          <a:xfrm>
            <a:off x="608153" y="5033927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81D6DD26-CE2D-402E-B7E1-D6962B4E18AC}"/>
              </a:ext>
            </a:extLst>
          </p:cNvPr>
          <p:cNvCxnSpPr/>
          <p:nvPr/>
        </p:nvCxnSpPr>
        <p:spPr>
          <a:xfrm>
            <a:off x="673381" y="6356351"/>
            <a:ext cx="477085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049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CF588A7-B760-4B3A-BD2B-FAC65577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3030" y="6356350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3DFC37E2-41A3-44B6-988A-2CF32D14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3359A4B-C7C5-4EB0-9910-6D2FACA5FD5B}"/>
              </a:ext>
            </a:extLst>
          </p:cNvPr>
          <p:cNvSpPr txBox="1">
            <a:spLocks/>
          </p:cNvSpPr>
          <p:nvPr/>
        </p:nvSpPr>
        <p:spPr>
          <a:xfrm>
            <a:off x="608153" y="467784"/>
            <a:ext cx="5915025" cy="491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DD9D3F-6456-4FDD-B430-FF42FF9E8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CE1491A-53CB-4DCB-A35C-9B7FC72F4212}"/>
              </a:ext>
            </a:extLst>
          </p:cNvPr>
          <p:cNvSpPr txBox="1"/>
          <p:nvPr/>
        </p:nvSpPr>
        <p:spPr>
          <a:xfrm>
            <a:off x="5524228" y="1550768"/>
            <a:ext cx="3086100" cy="375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каждом из шести проектов модель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OHLA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позволила достичь целевых показателей согласно контракту,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том числе:</a:t>
            </a:r>
          </a:p>
          <a:p>
            <a:pPr marL="171450" indent="-171450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Точность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температуры конца охлаждения</a:t>
            </a:r>
          </a:p>
          <a:p>
            <a:pPr marL="171450" indent="-171450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Скорость охлаждения</a:t>
            </a:r>
          </a:p>
          <a:p>
            <a:pPr marL="171450" indent="-171450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Микроструктура и свойства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готового проката</a:t>
            </a:r>
          </a:p>
          <a:p>
            <a:pPr marL="171450" indent="-171450">
              <a:lnSpc>
                <a:spcPct val="114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Плоскостность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раскатов после охлаждения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Кроме этого, на РЗМ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HSW Stalowa Wola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освоена закалка листов из высоколегированной стали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толщиной 3 мм </a:t>
            </a:r>
          </a:p>
          <a:p>
            <a:r>
              <a:rPr lang="ru-RU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711BC9-0F9A-4602-86D0-8701D456AECC}"/>
              </a:ext>
            </a:extLst>
          </p:cNvPr>
          <p:cNvSpPr txBox="1"/>
          <p:nvPr/>
        </p:nvSpPr>
        <p:spPr>
          <a:xfrm>
            <a:off x="5524228" y="1206611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Результаты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E834C18E-E4FC-44EA-AFB1-399F67FA65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722981"/>
              </p:ext>
            </p:extLst>
          </p:nvPr>
        </p:nvGraphicFramePr>
        <p:xfrm>
          <a:off x="608153" y="1615365"/>
          <a:ext cx="4510123" cy="3317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35">
                  <a:extLst>
                    <a:ext uri="{9D8B030D-6E8A-4147-A177-3AD203B41FA5}">
                      <a16:colId xmlns:a16="http://schemas.microsoft.com/office/drawing/2014/main" val="31722482"/>
                    </a:ext>
                  </a:extLst>
                </a:gridCol>
                <a:gridCol w="1314437">
                  <a:extLst>
                    <a:ext uri="{9D8B030D-6E8A-4147-A177-3AD203B41FA5}">
                      <a16:colId xmlns:a16="http://schemas.microsoft.com/office/drawing/2014/main" val="146731281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271426479"/>
                    </a:ext>
                  </a:extLst>
                </a:gridCol>
                <a:gridCol w="1870251">
                  <a:extLst>
                    <a:ext uri="{9D8B030D-6E8A-4147-A177-3AD203B41FA5}">
                      <a16:colId xmlns:a16="http://schemas.microsoft.com/office/drawing/2014/main" val="1592525745"/>
                    </a:ext>
                  </a:extLst>
                </a:gridCol>
              </a:tblGrid>
              <a:tr h="55292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«Испат-Кармет», Темиртау, Казахстан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ШСГП 1700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АСУ установкой охлаждения (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OHLA 1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8929592"/>
                  </a:ext>
                </a:extLst>
              </a:tr>
              <a:tr h="55292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HSW, Stalowa Wola,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Польша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РЗМ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АСУ РЗМ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OHLA 2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6817845"/>
                  </a:ext>
                </a:extLst>
              </a:tr>
              <a:tr h="55292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Алчевский меткомбинат, Украина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ТЛС 3000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 технологии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OHLA 2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9099286"/>
                  </a:ext>
                </a:extLst>
              </a:tr>
              <a:tr h="55292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ОАО «Северсталь», Череповец, Россия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РЗМ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АСУ РЗМ, АРМ технолога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OHLA 3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694721"/>
                  </a:ext>
                </a:extLst>
              </a:tr>
              <a:tr h="55292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HSC, Czestochowa, 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Польша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ТЛС 3600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Освоение технологии </a:t>
                      </a:r>
                      <a:b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OHLA 3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0885704"/>
                  </a:ext>
                </a:extLst>
              </a:tr>
              <a:tr h="55292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ПАО «Северсталь», Череповец, Россия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ТЛС 2800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АСУ установкой охлаждения, АРМ технолога (</a:t>
                      </a: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OHLA 4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7125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40D56B5-2520-4FB1-AB0E-B611EC3CC8DF}"/>
              </a:ext>
            </a:extLst>
          </p:cNvPr>
          <p:cNvSpPr txBox="1"/>
          <p:nvPr/>
        </p:nvSpPr>
        <p:spPr>
          <a:xfrm>
            <a:off x="585751" y="1206611"/>
            <a:ext cx="1661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Референции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B9A566-94D1-4B6F-B591-ABA104352871}"/>
              </a:ext>
            </a:extLst>
          </p:cNvPr>
          <p:cNvSpPr txBox="1"/>
          <p:nvPr/>
        </p:nvSpPr>
        <p:spPr>
          <a:xfrm>
            <a:off x="601408" y="5090241"/>
            <a:ext cx="76777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Стабилизация механических свойств проката после реконструкции системы ламинарного охлаждения НШПС 1700 /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О. В. Иванцов, Б. К. Каскин, A. M. Васькин и др..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Металлург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2005. № 2. С. 42-44.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Создание современного комплекса термообработки толстолистового проката на металлургическом заводе HSW HUTA STALI,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Польша / Ю. Н. Белобров, С. А. Гриценко, В. И. Елецких и др.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Черная металлургия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Бюлл.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 2008. № 8. С. 36-39.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Роликовые закалочные машины конструкции ПАО НКМЗ / В. Н. Тиунов, С. А. Гриценко, А. Л. Остапенко и др.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Сталь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2014. № 12. С. 67-71.</a:t>
            </a:r>
          </a:p>
          <a:p>
            <a:pPr>
              <a:spcBef>
                <a:spcPts val="600"/>
              </a:spcBef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Sheet Cooling in a Roller Quenching Machine </a:t>
            </a:r>
            <a:r>
              <a:rPr lang="uk-UA" sz="9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fi-FI" sz="900" dirty="0">
                <a:latin typeface="Arial" panose="020B0604020202020204" pitchFamily="34" charset="0"/>
                <a:cs typeface="Arial" panose="020B0604020202020204" pitchFamily="34" charset="0"/>
              </a:rPr>
              <a:t>A. L. Ostapenko, E. E. Beigel’zimer, D. A. Kozlenko</a:t>
            </a:r>
            <a:r>
              <a:rPr lang="uk-UA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[et.al.]</a:t>
            </a:r>
            <a:r>
              <a:rPr lang="uk-UA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Steel in Translation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2016, Vol. 46, No. 5, p. 349–355. </a:t>
            </a:r>
            <a:br>
              <a:rPr lang="en-US" dirty="0"/>
            </a:br>
            <a:br>
              <a:rPr lang="fi-FI" dirty="0"/>
            </a:b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67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9BD14A-2A71-4436-92F0-DE9A49C0D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2805" y="6354235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053F049-9DA9-40A7-806C-31FB8367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03BBA93-1E18-49C2-90CD-89A3E90408B5}"/>
              </a:ext>
            </a:extLst>
          </p:cNvPr>
          <p:cNvSpPr txBox="1">
            <a:spLocks/>
          </p:cNvSpPr>
          <p:nvPr/>
        </p:nvSpPr>
        <p:spPr>
          <a:xfrm>
            <a:off x="608153" y="467784"/>
            <a:ext cx="5915025" cy="49185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4D18D1-AC95-4F3B-9F54-AF9B6BC4E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7E666-AC20-44C3-947F-228D06A266B6}"/>
              </a:ext>
            </a:extLst>
          </p:cNvPr>
          <p:cNvSpPr txBox="1"/>
          <p:nvPr/>
        </p:nvSpPr>
        <p:spPr>
          <a:xfrm>
            <a:off x="608153" y="1375455"/>
            <a:ext cx="4056979" cy="1912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4-я версия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OHLA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создана в 2020 г. и в отличие от других подобных моделей (в том числе, от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своих предыдущих версий):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обеспечивает практически одинаковую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точность расчета во всем диапазоне температур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ускоренного охлаждения, вплоть 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до 20 </a:t>
            </a:r>
            <a:r>
              <a:rPr lang="en-US" sz="1200" dirty="0">
                <a:latin typeface="Arial Black" panose="020B0A04020102020204" pitchFamily="34" charset="0"/>
                <a:cs typeface="Times New Roman" panose="02020603050405020304" pitchFamily="18" charset="0"/>
              </a:rPr>
              <a:t>º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учитывает толщину и характеристики 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окалины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охлаждаемой поверхности.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5ED30-2580-4282-B96B-2AF0F3B245D5}"/>
              </a:ext>
            </a:extLst>
          </p:cNvPr>
          <p:cNvSpPr txBox="1"/>
          <p:nvPr/>
        </p:nvSpPr>
        <p:spPr>
          <a:xfrm>
            <a:off x="608153" y="1040758"/>
            <a:ext cx="3558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Преимущества новой версии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342139-335E-4A4D-B968-B7BEB3B68DBF}"/>
              </a:ext>
            </a:extLst>
          </p:cNvPr>
          <p:cNvSpPr txBox="1"/>
          <p:nvPr/>
        </p:nvSpPr>
        <p:spPr>
          <a:xfrm>
            <a:off x="608153" y="3367063"/>
            <a:ext cx="1083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Ноу-хау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8A6629-D5A5-4A0C-A4F7-48D21405B2B0}"/>
              </a:ext>
            </a:extLst>
          </p:cNvPr>
          <p:cNvSpPr txBox="1"/>
          <p:nvPr/>
        </p:nvSpPr>
        <p:spPr>
          <a:xfrm>
            <a:off x="608154" y="3728015"/>
            <a:ext cx="4056979" cy="2625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14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расчет критических температур поверхности, отвечающих смене режимов кипения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 учетом толщины слоя окалины; </a:t>
            </a:r>
          </a:p>
          <a:p>
            <a:pPr marL="228600" indent="-228600">
              <a:lnSpc>
                <a:spcPct val="114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расчет теплофизических характеристик окалины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зависимости от ее температуры, пористости и структурного состава; </a:t>
            </a:r>
          </a:p>
          <a:p>
            <a:pPr marL="228600" indent="-228600">
              <a:lnSpc>
                <a:spcPct val="114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расчет скорости и размеров пятна орошения спрейерной струи с учетом сопротивления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среды, наклона и поворота форсунки; </a:t>
            </a:r>
          </a:p>
          <a:p>
            <a:pPr marL="228600" indent="-228600">
              <a:lnSpc>
                <a:spcPct val="114000"/>
              </a:lnSpc>
              <a:buFont typeface="+mj-lt"/>
              <a:buAutoNum type="arabicParenR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расчет толщины, скорости и длины характерных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зон растекания воды по поверхности листа.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90E178-8F16-4319-B96A-A495EBF7EFCF}"/>
              </a:ext>
            </a:extLst>
          </p:cNvPr>
          <p:cNvSpPr txBox="1"/>
          <p:nvPr/>
        </p:nvSpPr>
        <p:spPr>
          <a:xfrm>
            <a:off x="4665133" y="4814038"/>
            <a:ext cx="448904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Бейгельзимер Э. Е. Влияние окалины на вид кривой кипения при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струйном охлаждении.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Металлургическая и горнорудная </a:t>
            </a:r>
            <a:b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промышленность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2018. № 1. С. 59-62.</a:t>
            </a:r>
          </a:p>
          <a:p>
            <a:pPr>
              <a:spcBef>
                <a:spcPts val="600"/>
              </a:spcBef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Бейгельзимер Э. Е., Бейгельзимер Я. Е. Расчет теоретических размеров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пятна орошения спрейерной струи с учетом наклона и поворота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форсунки.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Известия вузов. Черная металлургия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2012. № 8. С. 32-36.</a:t>
            </a:r>
          </a:p>
          <a:p>
            <a:pPr lvl="0">
              <a:spcBef>
                <a:spcPts val="600"/>
              </a:spcBef>
            </a:pPr>
            <a:r>
              <a:rPr lang="ru-RU" sz="900" spc="-20" dirty="0">
                <a:latin typeface="Arial" panose="020B0604020202020204" pitchFamily="34" charset="0"/>
                <a:cs typeface="Arial" panose="020B0604020202020204" pitchFamily="34" charset="0"/>
              </a:rPr>
              <a:t>Бейгельзимер Э. Е. Инженерная методика расчета толщины и скорости </a:t>
            </a:r>
            <a:br>
              <a:rPr lang="ru-RU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20" dirty="0">
                <a:latin typeface="Arial" panose="020B0604020202020204" pitchFamily="34" charset="0"/>
                <a:cs typeface="Arial" panose="020B0604020202020204" pitchFamily="34" charset="0"/>
              </a:rPr>
              <a:t>слоя воды,  растекающейся по верхней поверхности широкой полосы </a:t>
            </a:r>
            <a:br>
              <a:rPr lang="ru-RU" sz="900" spc="-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spc="-20" dirty="0">
                <a:latin typeface="Arial" panose="020B0604020202020204" pitchFamily="34" charset="0"/>
                <a:cs typeface="Arial" panose="020B0604020202020204" pitchFamily="34" charset="0"/>
              </a:rPr>
              <a:t>при струйном охлаждении. </a:t>
            </a:r>
            <a:r>
              <a:rPr lang="ru-RU" sz="900" i="1" spc="-20" dirty="0">
                <a:latin typeface="Arial" panose="020B0604020202020204" pitchFamily="34" charset="0"/>
                <a:cs typeface="Arial" panose="020B0604020202020204" pitchFamily="34" charset="0"/>
              </a:rPr>
              <a:t>Металл и литье Украины</a:t>
            </a:r>
            <a:r>
              <a:rPr lang="ru-RU" sz="900" spc="-20" dirty="0">
                <a:latin typeface="Arial" panose="020B0604020202020204" pitchFamily="34" charset="0"/>
                <a:cs typeface="Arial" panose="020B0604020202020204" pitchFamily="34" charset="0"/>
              </a:rPr>
              <a:t>. 2012. № 11. С. 21-30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F45C7D2-1459-409C-88E2-CABB3B4228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560" y="1028989"/>
            <a:ext cx="3915670" cy="366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3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88FE76F0-DEF5-4AD6-8A15-5B8169DC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12805" y="6390216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25523CC-665F-436E-9D91-B40BDE4D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AE843CD-0E0B-4F86-9FDB-71DC9C913007}"/>
              </a:ext>
            </a:extLst>
          </p:cNvPr>
          <p:cNvSpPr txBox="1">
            <a:spLocks/>
          </p:cNvSpPr>
          <p:nvPr/>
        </p:nvSpPr>
        <p:spPr>
          <a:xfrm>
            <a:off x="608153" y="467784"/>
            <a:ext cx="5915025" cy="491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476E8-C439-41CB-A71A-C39CC7DB9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4E4BC1-4F72-40D5-9845-3EDD3894A95C}"/>
              </a:ext>
            </a:extLst>
          </p:cNvPr>
          <p:cNvSpPr txBox="1"/>
          <p:nvPr/>
        </p:nvSpPr>
        <p:spPr>
          <a:xfrm>
            <a:off x="608153" y="1106060"/>
            <a:ext cx="36952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Экспериментальная проверка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09C69-8E39-4D1D-BD69-840DFDAF8EF3}"/>
              </a:ext>
            </a:extLst>
          </p:cNvPr>
          <p:cNvSpPr txBox="1"/>
          <p:nvPr/>
        </p:nvSpPr>
        <p:spPr>
          <a:xfrm>
            <a:off x="608153" y="1523937"/>
            <a:ext cx="4222438" cy="2333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Модель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OHLA 4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проверена по надежным и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представительным экспериментальным данным,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полученным на 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промышленных объектах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показаниям 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термопар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внутри листов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h=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30 мм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 процессе их охлаждения в роликовой закалочной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машине (10 опытов, по 4 термопары в каждом листе);</a:t>
            </a:r>
          </a:p>
          <a:p>
            <a:pPr marL="171450" indent="-171450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показаниям пирометра на выходе установки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контролируемого охлаждения толстолистового 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стана (около 200 раскатов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h=8-50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мм </a:t>
            </a:r>
            <a:b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низколегированных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марок стали).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AD0B08-9A6C-40B9-BD10-52C2970AB824}"/>
              </a:ext>
            </a:extLst>
          </p:cNvPr>
          <p:cNvSpPr txBox="1"/>
          <p:nvPr/>
        </p:nvSpPr>
        <p:spPr>
          <a:xfrm>
            <a:off x="601408" y="4078144"/>
            <a:ext cx="4110421" cy="1131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Использование модели в АСУ процессом ускоренного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охлаждения, в том числе закалки, обеспечивает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точность попадания в целевую конечную температуру:</a:t>
            </a:r>
          </a:p>
          <a:p>
            <a:pPr marL="171450" indent="-1714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±25 </a:t>
            </a:r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º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для первых двух раскатов партии, </a:t>
            </a:r>
          </a:p>
          <a:p>
            <a:pPr marL="171450" indent="-171450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±10 </a:t>
            </a:r>
            <a:r>
              <a:rPr lang="en-US" sz="1200" dirty="0">
                <a:latin typeface="Arial Black" panose="020B0A04020102020204" pitchFamily="34" charset="0"/>
                <a:cs typeface="Arial" panose="020B0604020202020204" pitchFamily="34" charset="0"/>
              </a:rPr>
              <a:t>º</a:t>
            </a:r>
            <a:r>
              <a:rPr lang="ru-RU" sz="1200" dirty="0"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для каждого последующего раската партии.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2E6EDF-5D09-475F-9173-E3323F1AF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468" y="1116573"/>
            <a:ext cx="3762940" cy="41170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52E7BA-0EF1-403C-A133-EFBF3B4E8E90}"/>
              </a:ext>
            </a:extLst>
          </p:cNvPr>
          <p:cNvSpPr txBox="1"/>
          <p:nvPr/>
        </p:nvSpPr>
        <p:spPr>
          <a:xfrm>
            <a:off x="601408" y="5352706"/>
            <a:ext cx="7838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00" dirty="0">
                <a:latin typeface="Arial" panose="020B0604020202020204" pitchFamily="34" charset="0"/>
                <a:cs typeface="Arial" panose="020B0604020202020204" pitchFamily="34" charset="0"/>
              </a:rPr>
              <a:t>Бейгельзимер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uk-UA" sz="900" dirty="0">
                <a:latin typeface="Arial" panose="020B0604020202020204" pitchFamily="34" charset="0"/>
                <a:cs typeface="Arial" panose="020B0604020202020204" pitchFamily="34" charset="0"/>
              </a:rPr>
              <a:t>.Е. 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проверка математической модели ускоренного охлаждения листового проката. Принята к публикации в журнале «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Металлургическая и горнорудная промышленность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» 07.05.2021. 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Экспериментальные исследования охлаждения листов в роликовой закалочной машине / А. Л. Остапенко, Н. В. Гончаров, А. В. Кузьмин и др. 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Черная металлургия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Бюлл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2008. № 8. С. 43-49.</a:t>
            </a:r>
          </a:p>
          <a:p>
            <a:pPr lvl="0">
              <a:spcBef>
                <a:spcPts val="600"/>
              </a:spcBef>
            </a:pP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Экспериментальная оценка охлаждения листа при обработке в роликовой закалочной машине / А. Л. Остапенко, Э. Е. Бейгельзимер, </a:t>
            </a:r>
            <a:b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Д. А. Козленко и др. </a:t>
            </a:r>
            <a:r>
              <a:rPr lang="ru-RU" sz="900" i="1" dirty="0">
                <a:latin typeface="Arial" panose="020B0604020202020204" pitchFamily="34" charset="0"/>
                <a:cs typeface="Arial" panose="020B0604020202020204" pitchFamily="34" charset="0"/>
              </a:rPr>
              <a:t>Сталь</a:t>
            </a:r>
            <a:r>
              <a:rPr lang="ru-RU" sz="900" dirty="0">
                <a:latin typeface="Arial" panose="020B0604020202020204" pitchFamily="34" charset="0"/>
                <a:cs typeface="Arial" panose="020B0604020202020204" pitchFamily="34" charset="0"/>
              </a:rPr>
              <a:t>. 2016. № 5. С. 29-34.</a:t>
            </a:r>
          </a:p>
        </p:txBody>
      </p:sp>
    </p:spTree>
    <p:extLst>
      <p:ext uri="{BB962C8B-B14F-4D97-AF65-F5344CB8AC3E}">
        <p14:creationId xmlns:p14="http://schemas.microsoft.com/office/powerpoint/2010/main" val="6104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B8534A6-A821-4B6B-B9F8-FD384A422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97475" y="6356350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D76C08C-393D-4A9F-8D19-563526B0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FF922EF-AAE4-4353-8538-FBA73CC3A1D3}"/>
              </a:ext>
            </a:extLst>
          </p:cNvPr>
          <p:cNvSpPr txBox="1">
            <a:spLocks/>
          </p:cNvSpPr>
          <p:nvPr/>
        </p:nvSpPr>
        <p:spPr>
          <a:xfrm>
            <a:off x="608153" y="467784"/>
            <a:ext cx="5915025" cy="491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5BD39-CFA7-4E8A-A8E2-C40F1EA5D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084FFBD-DC2D-4D2A-9894-C2534F1CD0E1}"/>
              </a:ext>
            </a:extLst>
          </p:cNvPr>
          <p:cNvSpPr txBox="1"/>
          <p:nvPr/>
        </p:nvSpPr>
        <p:spPr>
          <a:xfrm>
            <a:off x="608153" y="1133669"/>
            <a:ext cx="3007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Режимы работы модели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08E42A-CB2E-423D-86B6-DC7060CA4532}"/>
              </a:ext>
            </a:extLst>
          </p:cNvPr>
          <p:cNvSpPr txBox="1"/>
          <p:nvPr/>
        </p:nvSpPr>
        <p:spPr>
          <a:xfrm>
            <a:off x="608154" y="1496645"/>
            <a:ext cx="7981352" cy="3042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OHLA 4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поддерживает три основных режима работы</a:t>
            </a:r>
            <a:r>
              <a:rPr lang="ru-RU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Прямой расчет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в этом режиме выполняется расчет температуры данного сечения листа / полосы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мере его движения через участок охлаждения при заданных расходах воды, скорости движения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и начальной температуре. Этот режим является базовым, поскольку используется во всех других режимах.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Расчет режимной карты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автоматический расчет расходов воды по управляемым секциям и/или скорости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движения листа для обеспечения заданной температуры конца охлаждения. Этот режим обратного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расчета предназначен для управления процессом ускоренного охлаждения, в том числе закалки,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 толстолистовом стане или в отдельно стоящем агрегате термообработки.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Расчет матрицы охлаждения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автоматический расчет таблицы, каждая ячейка которой содержит расходы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воды по управляемым секциям, отвечающие разным сочетаниям трех технологических параметров: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скорости движения, температуры начала и конца охлаждения. Этот режим обратного расчета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предназначен для управления процессом ускоренного охлаждения полос на отводящем рольганге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полосового стана горячей прокатки.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B34D63-7FB6-4956-9A34-B2072A1B6AD9}"/>
              </a:ext>
            </a:extLst>
          </p:cNvPr>
          <p:cNvSpPr txBox="1"/>
          <p:nvPr/>
        </p:nvSpPr>
        <p:spPr>
          <a:xfrm>
            <a:off x="618067" y="4992798"/>
            <a:ext cx="7981352" cy="1127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Выполняется численный расчет изменений температуры листа (полосы) по времени. При этом для каждого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малого интервала времени решается дифференциальное уравнение нестационарной теплопроводности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 толщине листа с граничными условиями 3-го рода. Коэффициенты теплоотдачи с поверхности листа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рассчитываются по физически содержательным уравнениям для зон охлаждения разных типов: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1) натекания струи, 2) интенсивного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и 3)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спокойного течения воды, 4) контакта с роликом, 5) на воздухе.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9DA9E7-CCBA-4EBA-ACE0-5C29653CE2B0}"/>
              </a:ext>
            </a:extLst>
          </p:cNvPr>
          <p:cNvSpPr txBox="1"/>
          <p:nvPr/>
        </p:nvSpPr>
        <p:spPr>
          <a:xfrm>
            <a:off x="618067" y="4631866"/>
            <a:ext cx="2937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Arial Black" panose="020B0A04020102020204" pitchFamily="34" charset="0"/>
              </a:rPr>
              <a:t>Схема прямого расчета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E1E322-94F0-4379-B917-8E27327676BF}"/>
              </a:ext>
            </a:extLst>
          </p:cNvPr>
          <p:cNvSpPr txBox="1"/>
          <p:nvPr/>
        </p:nvSpPr>
        <p:spPr>
          <a:xfrm>
            <a:off x="640895" y="6415801"/>
            <a:ext cx="51812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aseline="300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Кроме основных, есть дополнительные режимы для решения специальных задач</a:t>
            </a: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39DB79D4-8B61-4C74-B2CC-A427E0701AE4}"/>
              </a:ext>
            </a:extLst>
          </p:cNvPr>
          <p:cNvCxnSpPr/>
          <p:nvPr/>
        </p:nvCxnSpPr>
        <p:spPr>
          <a:xfrm>
            <a:off x="640895" y="6356348"/>
            <a:ext cx="507410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5292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F210489-EB83-4F70-9AC3-B6CD439C6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54089" y="6356351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CB13103-EEF2-4365-B547-424F61C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0740CF5B-A969-4E8E-ABA9-18F12A7F7123}"/>
              </a:ext>
            </a:extLst>
          </p:cNvPr>
          <p:cNvSpPr txBox="1">
            <a:spLocks/>
          </p:cNvSpPr>
          <p:nvPr/>
        </p:nvSpPr>
        <p:spPr>
          <a:xfrm>
            <a:off x="608153" y="467784"/>
            <a:ext cx="5915025" cy="491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2404F8-9968-4B2F-8986-4085A141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C71E11-8BB8-4EA6-BA6F-E89DF9B92B86}"/>
              </a:ext>
            </a:extLst>
          </p:cNvPr>
          <p:cNvSpPr txBox="1"/>
          <p:nvPr/>
        </p:nvSpPr>
        <p:spPr>
          <a:xfrm>
            <a:off x="608153" y="1150846"/>
            <a:ext cx="7897226" cy="7765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latin typeface="Arial Black" panose="020B0A04020102020204" pitchFamily="34" charset="0"/>
              </a:rPr>
              <a:t>Пример прямого расчета </a:t>
            </a:r>
            <a:br>
              <a:rPr lang="ru-RU" sz="1600" dirty="0">
                <a:latin typeface="Arial Black" panose="020B0A040201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ускоренного охлаждения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 раската 12,2х2650 мм из стали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S355J2 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начальной температуре 791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С, </a:t>
            </a:r>
            <a:b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скорости движения 1,32 м/с и заданных расходах воды в управляемых секциях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2EBCD1-C564-44D4-B648-3505386C9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7" y="1985025"/>
            <a:ext cx="7994190" cy="42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53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25AC3735-6E7C-4D71-B40E-E0F86548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37156" y="6364818"/>
            <a:ext cx="3086100" cy="36512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2021-05-06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2AEE62E-E15B-41DC-84D8-A3B7F7DD3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3FCFE-486D-4988-90A1-787C50418D5E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C71C42F-05C2-465C-9256-0FEB4C053929}"/>
              </a:ext>
            </a:extLst>
          </p:cNvPr>
          <p:cNvSpPr txBox="1">
            <a:spLocks/>
          </p:cNvSpPr>
          <p:nvPr/>
        </p:nvSpPr>
        <p:spPr>
          <a:xfrm>
            <a:off x="608153" y="467784"/>
            <a:ext cx="5915025" cy="49185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Математическая модель охлаждения листового </a:t>
            </a:r>
            <a:b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проката при термомеханической обработке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OHLA </a:t>
            </a:r>
            <a:r>
              <a:rPr lang="ru-RU" sz="14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(версия 4)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157B57-BBB4-4778-A5EE-DF211BC9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403" y="224672"/>
            <a:ext cx="941004" cy="8369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D6B99A7-A638-4EEC-BC83-11D95C682238}"/>
              </a:ext>
            </a:extLst>
          </p:cNvPr>
          <p:cNvSpPr txBox="1"/>
          <p:nvPr/>
        </p:nvSpPr>
        <p:spPr>
          <a:xfrm>
            <a:off x="608154" y="1118064"/>
            <a:ext cx="8011394" cy="777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latin typeface="Arial Black" panose="020B0A04020102020204" pitchFamily="34" charset="0"/>
              </a:rPr>
              <a:t>Пример обратного расчета</a:t>
            </a:r>
            <a:br>
              <a:rPr lang="ru-RU" sz="1600" dirty="0">
                <a:latin typeface="Arial Black" panose="020B0A040201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режимной карты для ускоренного охлаждения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ACC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раската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25х2650х12500 мм от 860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 до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заданной</a:t>
            </a:r>
            <a:r>
              <a:rPr 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температур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ы 540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(с визуализацией графика охлаждения)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1E227BB-AC4E-4D34-95E2-601FF58BE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13" y="1930029"/>
            <a:ext cx="8011394" cy="429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082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5073</TotalTime>
  <Words>669</Words>
  <Application>Microsoft Office PowerPoint</Application>
  <PresentationFormat>Экран (4:3)</PresentationFormat>
  <Paragraphs>183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Математическая модель охлаждения листового  проката при термомеханической обработке OHLA (версия 4)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Марк Бейгельзимер</dc:creator>
  <cp:lastModifiedBy>Марк Бейгельзимер</cp:lastModifiedBy>
  <cp:revision>141</cp:revision>
  <dcterms:created xsi:type="dcterms:W3CDTF">2021-05-06T03:46:02Z</dcterms:created>
  <dcterms:modified xsi:type="dcterms:W3CDTF">2021-05-12T10:29:05Z</dcterms:modified>
</cp:coreProperties>
</file>